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8" r:id="rId1"/>
  </p:sldMasterIdLst>
  <p:notesMasterIdLst>
    <p:notesMasterId r:id="rId19"/>
  </p:notesMasterIdLst>
  <p:sldIdLst>
    <p:sldId id="256" r:id="rId2"/>
    <p:sldId id="257" r:id="rId3"/>
    <p:sldId id="259" r:id="rId4"/>
    <p:sldId id="260" r:id="rId5"/>
    <p:sldId id="280" r:id="rId6"/>
    <p:sldId id="261" r:id="rId7"/>
    <p:sldId id="262" r:id="rId8"/>
    <p:sldId id="263" r:id="rId9"/>
    <p:sldId id="264" r:id="rId10"/>
    <p:sldId id="265" r:id="rId11"/>
    <p:sldId id="282" r:id="rId12"/>
    <p:sldId id="266" r:id="rId13"/>
    <p:sldId id="267" r:id="rId14"/>
    <p:sldId id="268" r:id="rId15"/>
    <p:sldId id="281" r:id="rId16"/>
    <p:sldId id="283" r:id="rId17"/>
    <p:sldId id="271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6962" autoAdjust="0"/>
    <p:restoredTop sz="94660"/>
  </p:normalViewPr>
  <p:slideViewPr>
    <p:cSldViewPr>
      <p:cViewPr varScale="1">
        <p:scale>
          <a:sx n="66" d="100"/>
          <a:sy n="66" d="100"/>
        </p:scale>
        <p:origin x="-21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35C1AA-08AD-4FF7-BC4C-6808E3594688}" type="datetimeFigureOut">
              <a:rPr lang="ru-RU" smtClean="0"/>
              <a:pPr/>
              <a:t>10.09.2022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47A07D-40ED-473C-9D88-4A991C1BF5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8453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47A07D-40ED-473C-9D88-4A991C1BF521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10.09.2022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10.09.2022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10.09.2022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10.09.2022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ikipedia.ru/" TargetMode="External"/><Relationship Id="rId2" Type="http://schemas.openxmlformats.org/officeDocument/2006/relationships/hyperlink" Target="http://www.google.kz/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785786" y="1052736"/>
            <a:ext cx="8001056" cy="2519140"/>
          </a:xfrm>
          <a:noFill/>
          <a:ln>
            <a:noFill/>
          </a:ln>
        </p:spPr>
        <p:txBody>
          <a:bodyPr>
            <a:normAutofit/>
          </a:bodyPr>
          <a:lstStyle/>
          <a:p>
            <a:pPr algn="l"/>
            <a:r>
              <a:rPr lang="ru-RU" sz="3200" dirty="0" smtClean="0">
                <a:solidFill>
                  <a:schemeClr val="tx1"/>
                </a:solidFill>
              </a:rPr>
              <a:t>Т</a:t>
            </a:r>
            <a:r>
              <a:rPr lang="kk-KZ" sz="3200" dirty="0" smtClean="0">
                <a:solidFill>
                  <a:schemeClr val="tx1"/>
                </a:solidFill>
              </a:rPr>
              <a:t>ақырыбы: </a:t>
            </a:r>
            <a:r>
              <a:rPr lang="kk-KZ" sz="3200" dirty="0" smtClean="0">
                <a:solidFill>
                  <a:schemeClr val="accent4"/>
                </a:solidFill>
              </a:rPr>
              <a:t>Дофаминергиялық синапстан қозудың берілуіне әсер ететін заттар</a:t>
            </a:r>
            <a:endParaRPr lang="ru-RU" sz="3200" dirty="0">
              <a:solidFill>
                <a:schemeClr val="accent4"/>
              </a:solidFill>
            </a:endParaRPr>
          </a:p>
        </p:txBody>
      </p:sp>
      <p:pic>
        <p:nvPicPr>
          <p:cNvPr id="1026" name="Picture 2" descr="C:\Users\User\Desktop\image02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4071942"/>
            <a:ext cx="2643206" cy="2514846"/>
          </a:xfrm>
          <a:prstGeom prst="rect">
            <a:avLst/>
          </a:prstGeom>
          <a:noFill/>
        </p:spPr>
      </p:pic>
      <p:pic>
        <p:nvPicPr>
          <p:cNvPr id="1027" name="Picture 3" descr="C:\Users\User\Desktop\images (2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71802" y="4071942"/>
            <a:ext cx="1881190" cy="248127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57422" y="704088"/>
            <a:ext cx="6329378" cy="724648"/>
          </a:xfrm>
        </p:spPr>
        <p:txBody>
          <a:bodyPr>
            <a:normAutofit/>
          </a:bodyPr>
          <a:lstStyle/>
          <a:p>
            <a:r>
              <a:rPr lang="ru-RU" dirty="0" smtClean="0"/>
              <a:t>Дофамин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9416"/>
            <a:ext cx="7355160" cy="4846320"/>
          </a:xfrm>
        </p:spPr>
        <p:txBody>
          <a:bodyPr>
            <a:normAutofit lnSpcReduction="10000"/>
          </a:bodyPr>
          <a:lstStyle/>
          <a:p>
            <a:r>
              <a:rPr lang="ru-RU" sz="2000" dirty="0" err="1" smtClean="0"/>
              <a:t>Тобы:Дофаминомиметик</a:t>
            </a:r>
            <a:endParaRPr lang="ru-RU" sz="2000" dirty="0" smtClean="0"/>
          </a:p>
          <a:p>
            <a:r>
              <a:rPr lang="kk-KZ" sz="2000" dirty="0" smtClean="0"/>
              <a:t>Әсер ету механизмі:дофаминергиялық рецепторларды ыналандырады</a:t>
            </a:r>
          </a:p>
          <a:p>
            <a:r>
              <a:rPr lang="kk-KZ" sz="2000" dirty="0" smtClean="0"/>
              <a:t>Фармакологиялық әсері:систоликалық артериялық қысым көтеріледі;перифериялық тамырлардың қарсыласуы артады;жүректің жиырылуы күшейеді;жүректің босаңсуы көбейеді;жүректің жиырылу жиілігі салыстырмалы азаяды;гемодинамиканы жақсартады,</a:t>
            </a:r>
          </a:p>
          <a:p>
            <a:r>
              <a:rPr lang="kk-KZ" sz="2000" dirty="0" smtClean="0"/>
              <a:t>Қолданылуы:кардиогенді,травматикалық,септикалық,операциядан кейінгі шок;жүрек-қантамыр және бүйрек жеткіліксіздігінде;артериалдық гипотензия;интоксикация;</a:t>
            </a:r>
          </a:p>
          <a:p>
            <a:r>
              <a:rPr lang="kk-KZ" sz="2000" dirty="0" smtClean="0"/>
              <a:t>Жанама әсері:жүрек жұмысын күшейтеді;тахикардия;аритмия;құсу;жүрек айну,бас ауру;кеуде тұсының ауруы;мазасыздық.</a:t>
            </a:r>
          </a:p>
          <a:p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User\Desktop\что-такое-дофамин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981075" y="2285206"/>
            <a:ext cx="6191250" cy="34956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57752" y="285728"/>
            <a:ext cx="3686172" cy="724648"/>
          </a:xfrm>
        </p:spPr>
        <p:txBody>
          <a:bodyPr>
            <a:normAutofit/>
          </a:bodyPr>
          <a:lstStyle/>
          <a:p>
            <a:r>
              <a:rPr lang="kk-KZ" dirty="0" smtClean="0"/>
              <a:t>Добутамин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4972056" cy="4967302"/>
          </a:xfrm>
        </p:spPr>
        <p:txBody>
          <a:bodyPr>
            <a:normAutofit fontScale="85000" lnSpcReduction="20000"/>
          </a:bodyPr>
          <a:lstStyle/>
          <a:p>
            <a:r>
              <a:rPr lang="kk-KZ" dirty="0" smtClean="0"/>
              <a:t>Тобы:Дофаминомиметик</a:t>
            </a:r>
          </a:p>
          <a:p>
            <a:r>
              <a:rPr lang="kk-KZ" dirty="0" smtClean="0"/>
              <a:t>Әсер ету механизмі:дофамино рецепторларды ынталандырады</a:t>
            </a:r>
          </a:p>
          <a:p>
            <a:r>
              <a:rPr lang="kk-KZ" dirty="0" smtClean="0"/>
              <a:t>Фармакологиялық әсері:жүрегі ауыратын науқастарда диурезді күшейтеді;жүректің босаңсуын күшейтеді;бүйрек перфузиясын жақсартады.</a:t>
            </a:r>
          </a:p>
          <a:p>
            <a:r>
              <a:rPr lang="kk-KZ" dirty="0" smtClean="0"/>
              <a:t>Қолданылуы:миокард инфаркті;кардиомиопатия;кардигенді және септикалық шокта;созылмалы жүрек жеткіліксіздігі;</a:t>
            </a:r>
          </a:p>
          <a:p>
            <a:r>
              <a:rPr lang="kk-KZ" dirty="0" smtClean="0"/>
              <a:t>Жанама әсері:синусты тахикардия;аритмия,жүрек тұсының ауруы;бас ауруы;жүрек айну;құсу;бронхоспазм.</a:t>
            </a:r>
            <a:endParaRPr lang="ru-RU" dirty="0"/>
          </a:p>
        </p:txBody>
      </p:sp>
      <p:pic>
        <p:nvPicPr>
          <p:cNvPr id="5122" name="Picture 2" descr="C:\Users\User\Desktop\images (2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57884" y="1500174"/>
            <a:ext cx="2578214" cy="2143140"/>
          </a:xfrm>
          <a:prstGeom prst="rect">
            <a:avLst/>
          </a:prstGeom>
          <a:noFill/>
        </p:spPr>
      </p:pic>
      <p:pic>
        <p:nvPicPr>
          <p:cNvPr id="5123" name="Picture 3" descr="C:\Users\User\Desktop\good_G89k37N7f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86446" y="3929066"/>
            <a:ext cx="2857520" cy="24349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14290"/>
            <a:ext cx="4757742" cy="796086"/>
          </a:xfrm>
        </p:spPr>
        <p:txBody>
          <a:bodyPr>
            <a:normAutofit/>
          </a:bodyPr>
          <a:lstStyle/>
          <a:p>
            <a:r>
              <a:rPr lang="kk-KZ" dirty="0" smtClean="0"/>
              <a:t>Бромокриптин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428992" y="1071546"/>
            <a:ext cx="5257808" cy="5786454"/>
          </a:xfrm>
        </p:spPr>
        <p:txBody>
          <a:bodyPr>
            <a:normAutofit fontScale="77500" lnSpcReduction="20000"/>
          </a:bodyPr>
          <a:lstStyle/>
          <a:p>
            <a:r>
              <a:rPr lang="kk-KZ" dirty="0" smtClean="0"/>
              <a:t>Тобы:Дофаминомиметиктер</a:t>
            </a:r>
          </a:p>
          <a:p>
            <a:r>
              <a:rPr lang="kk-KZ" dirty="0" smtClean="0"/>
              <a:t>Әсер ету механизмі:ОЖЖ дофамин мен норадреналинні айналымына</a:t>
            </a:r>
          </a:p>
          <a:p>
            <a:r>
              <a:rPr lang="kk-KZ" dirty="0" smtClean="0"/>
              <a:t>Фармакологиялық әсері: гипофиздің гормондары пролоктин соматотропиннің бөлінуін тежейді;дене температурасын төмендетеді;қандағы катехоламин мөлшерін төмендетеді;гипотензиялық әсер көрсетеді.</a:t>
            </a:r>
          </a:p>
          <a:p>
            <a:r>
              <a:rPr lang="kk-KZ" dirty="0" smtClean="0"/>
              <a:t>Қолданылуы:туығаннан кейін лактация мөлшерін төмендетеді;менструальды циклді реттейді;бедеулік;акромегалия;Иценко-Кушинга ауруы;сүт безі мен пролактоминнің қатерсіз ісігінде;Паркинсон ауруы.</a:t>
            </a:r>
          </a:p>
          <a:p>
            <a:r>
              <a:rPr lang="kk-KZ" dirty="0" smtClean="0"/>
              <a:t>Жанама әсері;жүрек айну;құсу;іш қату;бас ауру;бас айналу;ұйқышылдық;ортостатикалық гипотензия;периферилық қан айналымының бұзылысы</a:t>
            </a:r>
            <a:endParaRPr lang="ru-RU" dirty="0"/>
          </a:p>
        </p:txBody>
      </p:sp>
      <p:pic>
        <p:nvPicPr>
          <p:cNvPr id="4098" name="Picture 2" descr="C:\Users\User\Desktop\infertility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1500174"/>
            <a:ext cx="3175000" cy="2730500"/>
          </a:xfrm>
          <a:prstGeom prst="rect">
            <a:avLst/>
          </a:prstGeom>
          <a:noFill/>
        </p:spPr>
      </p:pic>
      <p:pic>
        <p:nvPicPr>
          <p:cNvPr id="4099" name="Picture 3" descr="C:\Users\User\Desktop\скачанные файлы (2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4572008"/>
            <a:ext cx="2672501" cy="18573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628" y="357166"/>
            <a:ext cx="3686172" cy="1071570"/>
          </a:xfrm>
        </p:spPr>
        <p:txBody>
          <a:bodyPr>
            <a:normAutofit/>
          </a:bodyPr>
          <a:lstStyle/>
          <a:p>
            <a:r>
              <a:rPr lang="kk-KZ" dirty="0" smtClean="0"/>
              <a:t>Галоперидол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214422"/>
            <a:ext cx="5786446" cy="5643578"/>
          </a:xfrm>
        </p:spPr>
        <p:txBody>
          <a:bodyPr>
            <a:normAutofit fontScale="77500" lnSpcReduction="20000"/>
          </a:bodyPr>
          <a:lstStyle/>
          <a:p>
            <a:r>
              <a:rPr lang="kk-KZ" dirty="0" smtClean="0"/>
              <a:t>Тобы:Дофаминоблокатор</a:t>
            </a:r>
          </a:p>
          <a:p>
            <a:r>
              <a:rPr lang="kk-KZ" dirty="0" smtClean="0"/>
              <a:t>Әсер ету механизмі:дофаминдік рецепторларды тежейді</a:t>
            </a:r>
          </a:p>
          <a:p>
            <a:r>
              <a:rPr lang="kk-KZ" dirty="0" smtClean="0"/>
              <a:t>Фармакологиялық әсері:әр түрлі себептерден пайда болған психомоторлы қозғыштықты бәсеңдетеді;</a:t>
            </a:r>
          </a:p>
          <a:p>
            <a:r>
              <a:rPr lang="kk-KZ" dirty="0" smtClean="0"/>
              <a:t>Қолданылуы:мания,олигофрения, психопатия,шизофрения,деменция,созылмалы алкоголизм ,сандырақтау, галюцинация, жедел психоз,синдром Туретта,хантингтон хореясы,операцияға дайындау кезінде,құсу.</a:t>
            </a:r>
          </a:p>
          <a:p>
            <a:r>
              <a:rPr lang="kk-KZ" dirty="0" smtClean="0"/>
              <a:t>Жанама әсері: әр түрлі бұлшық еттердің судіргілі жиырылуы, депрессия, эйфория, қорқыныш, эпилепсия ,АҚ төмендеуі, тахикардия, аритмия,диспепсия,бауыр мен көздің қызметінің бұзылуы,ларингоспазм,бронхоспазм,менструальді циклдің бұзылуы,зәр шығарудың кідіруі,алопеция,терілік реакциялар</a:t>
            </a:r>
            <a:endParaRPr lang="ru-RU" dirty="0"/>
          </a:p>
        </p:txBody>
      </p:sp>
      <p:pic>
        <p:nvPicPr>
          <p:cNvPr id="8194" name="Picture 2" descr="C:\Users\User\Desktop\6urqHa30DUc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86446" y="1571612"/>
            <a:ext cx="3143240" cy="2921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67524"/>
          </a:xfrm>
        </p:spPr>
        <p:txBody>
          <a:bodyPr>
            <a:normAutofit/>
          </a:bodyPr>
          <a:lstStyle/>
          <a:p>
            <a:r>
              <a:rPr lang="kk-KZ" dirty="0" smtClean="0"/>
              <a:t>Пайдаланылған әдебиеттер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1) </a:t>
            </a:r>
            <a:r>
              <a:rPr lang="ru-RU" dirty="0" err="1" smtClean="0"/>
              <a:t>Харкевич</a:t>
            </a:r>
            <a:r>
              <a:rPr lang="ru-RU" dirty="0" smtClean="0"/>
              <a:t> Д.А. Фармакология. </a:t>
            </a:r>
            <a:br>
              <a:rPr lang="ru-RU" dirty="0" smtClean="0"/>
            </a:br>
            <a:r>
              <a:rPr lang="ru-RU" dirty="0" smtClean="0"/>
              <a:t>2) Маркова И.В., Михайлов И.Б., </a:t>
            </a:r>
            <a:r>
              <a:rPr lang="ru-RU" dirty="0" err="1" smtClean="0"/>
              <a:t>Неженцев</a:t>
            </a:r>
            <a:r>
              <a:rPr lang="ru-RU" dirty="0" smtClean="0"/>
              <a:t> М.В. Фармакология. </a:t>
            </a:r>
            <a:br>
              <a:rPr lang="ru-RU" dirty="0" smtClean="0"/>
            </a:br>
            <a:r>
              <a:rPr lang="ru-RU" dirty="0" smtClean="0"/>
              <a:t>3) </a:t>
            </a:r>
            <a:r>
              <a:rPr lang="ru-RU" dirty="0" err="1" smtClean="0"/>
              <a:t>Пичхадзе</a:t>
            </a:r>
            <a:r>
              <a:rPr lang="ru-RU" dirty="0" smtClean="0"/>
              <a:t> Г.М. </a:t>
            </a:r>
            <a:r>
              <a:rPr lang="ru-RU" dirty="0" err="1" smtClean="0"/>
              <a:t>Пичхадзе</a:t>
            </a:r>
            <a:r>
              <a:rPr lang="ru-RU" dirty="0" smtClean="0"/>
              <a:t> Л.Г. Энциклопедический словарь основных терминов, используемых в фармакологии – </a:t>
            </a:r>
            <a:r>
              <a:rPr lang="ru-RU" dirty="0" err="1" smtClean="0"/>
              <a:t>Алматы</a:t>
            </a:r>
            <a:r>
              <a:rPr lang="ru-RU" dirty="0" smtClean="0"/>
              <a:t> «</a:t>
            </a:r>
            <a:r>
              <a:rPr lang="ru-RU" dirty="0" err="1" smtClean="0"/>
              <a:t>Ғылым</a:t>
            </a:r>
            <a:r>
              <a:rPr lang="ru-RU" dirty="0" smtClean="0"/>
              <a:t>» 2000</a:t>
            </a:r>
            <a:br>
              <a:rPr lang="ru-RU" dirty="0" smtClean="0"/>
            </a:br>
            <a:r>
              <a:rPr lang="ru-RU" dirty="0" smtClean="0"/>
              <a:t>4) </a:t>
            </a:r>
            <a:r>
              <a:rPr lang="ru-RU" dirty="0" err="1" smtClean="0"/>
              <a:t>Машковский</a:t>
            </a:r>
            <a:r>
              <a:rPr lang="ru-RU" dirty="0" smtClean="0"/>
              <a:t> М.Д. Лекарственные средства. Издание пятнадцатое.</a:t>
            </a:r>
          </a:p>
          <a:p>
            <a:r>
              <a:rPr lang="en-US" dirty="0" smtClean="0">
                <a:hlinkClick r:id="rId2"/>
              </a:rPr>
              <a:t>www.google.kz</a:t>
            </a:r>
            <a:endParaRPr lang="kk-KZ" dirty="0" smtClean="0"/>
          </a:p>
          <a:p>
            <a:r>
              <a:rPr lang="en-US" dirty="0" smtClean="0">
                <a:hlinkClick r:id="rId3"/>
              </a:rPr>
              <a:t>www.wikipedia.ru</a:t>
            </a:r>
            <a:endParaRPr lang="kk-KZ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488" y="500042"/>
            <a:ext cx="378621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4000" dirty="0" smtClean="0">
                <a:latin typeface="Times New Roman" pitchFamily="18" charset="0"/>
                <a:cs typeface="Times New Roman" pitchFamily="18" charset="0"/>
              </a:rPr>
              <a:t>Миға шабуыл 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85786" y="1428736"/>
            <a:ext cx="8072494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Бұл аталып кеткен топтың заттары </a:t>
            </a:r>
            <a:r>
              <a:rPr lang="kk-KZ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...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ауруда кең қолданады.</a:t>
            </a:r>
          </a:p>
          <a:p>
            <a:pPr marL="342900" indent="-342900">
              <a:buAutoNum type="arabi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D3-</a:t>
            </a:r>
            <a:r>
              <a:rPr lang="kk-KZ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...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Калех аралшасы. Аздаған мөлшерде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substantia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nigra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,вентральды аймақтың жамылғысында және мишықта кездеседі.</a:t>
            </a:r>
          </a:p>
          <a:p>
            <a:pPr marL="342900" indent="-342900">
              <a:buFontTx/>
              <a:buAutoNum type="arabicPeriod"/>
            </a:pPr>
            <a:r>
              <a:rPr lang="kk-KZ" sz="2400" dirty="0" smtClean="0"/>
              <a:t>Дофаминергиялық синапстарға әсер ететін заттардың жіктелуі </a:t>
            </a:r>
            <a:r>
              <a:rPr lang="kk-KZ" sz="2400" dirty="0" smtClean="0">
                <a:solidFill>
                  <a:srgbClr val="FF0000"/>
                </a:solidFill>
              </a:rPr>
              <a:t>....</a:t>
            </a:r>
          </a:p>
          <a:p>
            <a:pPr marL="342900" indent="-342900">
              <a:buFontTx/>
              <a:buAutoNum type="arabicPeriod"/>
            </a:pPr>
            <a:r>
              <a:rPr lang="kk-KZ" sz="2400" dirty="0" smtClean="0"/>
              <a:t>Дофаминоблакатор </a:t>
            </a:r>
            <a:r>
              <a:rPr lang="kk-KZ" sz="2400" dirty="0" smtClean="0">
                <a:solidFill>
                  <a:srgbClr val="FF0000"/>
                </a:solidFill>
              </a:rPr>
              <a:t>... </a:t>
            </a:r>
          </a:p>
          <a:p>
            <a:pPr marL="342900" indent="-342900">
              <a:buFontTx/>
              <a:buAutoNum type="arabicPeriod"/>
            </a:pPr>
            <a:r>
              <a:rPr lang="kk-KZ" sz="2400" dirty="0" smtClean="0"/>
              <a:t> Дофаминергиялық </a:t>
            </a:r>
            <a:r>
              <a:rPr lang="kk-KZ" sz="2400" dirty="0" smtClean="0">
                <a:solidFill>
                  <a:srgbClr val="FF0000"/>
                </a:solidFill>
              </a:rPr>
              <a:t>... </a:t>
            </a:r>
            <a:r>
              <a:rPr lang="en-US" sz="2400" dirty="0" smtClean="0"/>
              <a:t>D1,D2,D4-</a:t>
            </a:r>
            <a:r>
              <a:rPr lang="kk-KZ" sz="2400" dirty="0" smtClean="0"/>
              <a:t>торлы қабықта табылған.</a:t>
            </a:r>
          </a:p>
          <a:p>
            <a:pPr marL="342900" indent="-342900">
              <a:buFontTx/>
              <a:buAutoNum type="arabicPeriod"/>
            </a:pPr>
            <a:r>
              <a:rPr lang="kk-KZ" sz="2400" dirty="0" smtClean="0"/>
              <a:t>Назарларыңызға </a:t>
            </a:r>
            <a:r>
              <a:rPr lang="kk-KZ" sz="2400" dirty="0" smtClean="0">
                <a:solidFill>
                  <a:srgbClr val="FF0000"/>
                </a:solidFill>
              </a:rPr>
              <a:t>... </a:t>
            </a:r>
            <a:r>
              <a:rPr lang="kk-KZ" sz="2400" dirty="0" smtClean="0"/>
              <a:t>рахмет!</a:t>
            </a:r>
          </a:p>
          <a:p>
            <a:pPr marL="342900" indent="-342900">
              <a:buAutoNum type="arabicPeriod"/>
            </a:pPr>
            <a:endParaRPr lang="kk-KZ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eriod"/>
            </a:pPr>
            <a:endParaRPr lang="kk-KZ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eriod"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28829" y="2967335"/>
            <a:ext cx="7486345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k-KZ" sz="4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Назарларыңызға рахмет!!!</a:t>
            </a:r>
            <a:endParaRPr lang="ru-RU" sz="4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57554" y="357166"/>
            <a:ext cx="2857520" cy="796086"/>
          </a:xfrm>
        </p:spPr>
        <p:txBody>
          <a:bodyPr>
            <a:normAutofit/>
          </a:bodyPr>
          <a:lstStyle/>
          <a:p>
            <a:r>
              <a:rPr lang="kk-KZ" dirty="0" smtClean="0"/>
              <a:t>Жоспар: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57224" y="1428736"/>
            <a:ext cx="7829576" cy="4895864"/>
          </a:xfrm>
        </p:spPr>
        <p:txBody>
          <a:bodyPr>
            <a:normAutofit/>
          </a:bodyPr>
          <a:lstStyle/>
          <a:p>
            <a:r>
              <a:rPr lang="en-US" dirty="0" smtClean="0"/>
              <a:t>I </a:t>
            </a:r>
            <a:r>
              <a:rPr lang="kk-KZ" dirty="0" smtClean="0"/>
              <a:t>Кіріспе </a:t>
            </a:r>
            <a:endParaRPr lang="en-US" dirty="0" smtClean="0"/>
          </a:p>
          <a:p>
            <a:r>
              <a:rPr lang="en-US" dirty="0" smtClean="0"/>
              <a:t>II</a:t>
            </a:r>
            <a:r>
              <a:rPr lang="kk-KZ" dirty="0" smtClean="0"/>
              <a:t> Негізгі бөлім:</a:t>
            </a:r>
          </a:p>
          <a:p>
            <a:pPr>
              <a:buNone/>
            </a:pPr>
            <a:r>
              <a:rPr lang="kk-KZ" dirty="0" smtClean="0"/>
              <a:t>        1.Дофаминергиялық рецепторлардың локализациясы</a:t>
            </a:r>
          </a:p>
          <a:p>
            <a:pPr>
              <a:buNone/>
            </a:pPr>
            <a:r>
              <a:rPr lang="kk-KZ" dirty="0" smtClean="0"/>
              <a:t>        2.Дофаминомиметиктер</a:t>
            </a:r>
          </a:p>
          <a:p>
            <a:pPr>
              <a:buNone/>
            </a:pPr>
            <a:r>
              <a:rPr lang="kk-KZ" dirty="0" smtClean="0"/>
              <a:t>        3. Дофаминоблокаторлар</a:t>
            </a:r>
            <a:endParaRPr lang="en-US" dirty="0" smtClean="0"/>
          </a:p>
          <a:p>
            <a:r>
              <a:rPr lang="en-US" dirty="0" smtClean="0"/>
              <a:t>III</a:t>
            </a:r>
            <a:r>
              <a:rPr lang="kk-KZ" dirty="0" smtClean="0"/>
              <a:t> Қорытынды</a:t>
            </a:r>
            <a:endParaRPr lang="en-US" dirty="0" smtClean="0"/>
          </a:p>
          <a:p>
            <a:r>
              <a:rPr lang="en-US" dirty="0" smtClean="0"/>
              <a:t>IV</a:t>
            </a:r>
            <a:r>
              <a:rPr lang="kk-KZ" dirty="0" smtClean="0"/>
              <a:t> Пайдаланылған әдебиеттер</a:t>
            </a:r>
            <a:endParaRPr lang="ru-RU" dirty="0"/>
          </a:p>
        </p:txBody>
      </p:sp>
      <p:pic>
        <p:nvPicPr>
          <p:cNvPr id="2051" name="Picture 3" descr="C:\Users\User\Desktop\images (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15074" y="4286256"/>
            <a:ext cx="2705100" cy="226695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1907704" y="1052736"/>
            <a:ext cx="4896544" cy="21602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dirty="0" smtClean="0"/>
              <a:t>Дофаминергиялық рецепторлар</a:t>
            </a:r>
            <a:endParaRPr lang="ru-RU" sz="2800" dirty="0"/>
          </a:p>
        </p:txBody>
      </p:sp>
      <p:cxnSp>
        <p:nvCxnSpPr>
          <p:cNvPr id="6" name="Прямая со стрелкой 5"/>
          <p:cNvCxnSpPr/>
          <p:nvPr/>
        </p:nvCxnSpPr>
        <p:spPr>
          <a:xfrm flipH="1">
            <a:off x="1763688" y="2852936"/>
            <a:ext cx="576064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 flipH="1">
            <a:off x="2915816" y="3140968"/>
            <a:ext cx="288032" cy="9361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>
            <a:stCxn id="4" idx="4"/>
          </p:cNvCxnSpPr>
          <p:nvPr/>
        </p:nvCxnSpPr>
        <p:spPr>
          <a:xfrm>
            <a:off x="4355976" y="3212976"/>
            <a:ext cx="72008" cy="13681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5508104" y="3140968"/>
            <a:ext cx="504056" cy="8640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6372200" y="2780928"/>
            <a:ext cx="576064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Скругленный прямоугольник 14"/>
          <p:cNvSpPr/>
          <p:nvPr/>
        </p:nvSpPr>
        <p:spPr>
          <a:xfrm>
            <a:off x="755576" y="3284984"/>
            <a:ext cx="1296144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D1</a:t>
            </a:r>
            <a:endParaRPr lang="ru-RU" dirty="0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2195736" y="4221088"/>
            <a:ext cx="1296144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D2</a:t>
            </a:r>
            <a:endParaRPr lang="ru-RU" dirty="0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3779912" y="4653136"/>
            <a:ext cx="1296144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D3</a:t>
            </a:r>
            <a:endParaRPr lang="ru-RU" dirty="0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5364088" y="4077072"/>
            <a:ext cx="1296144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D4</a:t>
            </a:r>
            <a:endParaRPr lang="ru-RU" dirty="0"/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6732240" y="3356992"/>
            <a:ext cx="1296144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D5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85918" y="704088"/>
            <a:ext cx="6900882" cy="653210"/>
          </a:xfrm>
        </p:spPr>
        <p:txBody>
          <a:bodyPr>
            <a:normAutofit/>
          </a:bodyPr>
          <a:lstStyle/>
          <a:p>
            <a:r>
              <a:rPr lang="kk-KZ" sz="2800" dirty="0" smtClean="0"/>
              <a:t>Рецепторлардың локализациясы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35480"/>
            <a:ext cx="8472518" cy="4389120"/>
          </a:xfrm>
        </p:spPr>
        <p:txBody>
          <a:bodyPr/>
          <a:lstStyle/>
          <a:p>
            <a:r>
              <a:rPr lang="kk-KZ" dirty="0" smtClean="0"/>
              <a:t>Дофаминергиялық нейрондар ОЖЖ және шеткі ағзаларда кездеседі</a:t>
            </a:r>
          </a:p>
          <a:p>
            <a:r>
              <a:rPr lang="en-US" dirty="0" smtClean="0"/>
              <a:t>D1</a:t>
            </a:r>
            <a:r>
              <a:rPr lang="kk-KZ" dirty="0" smtClean="0"/>
              <a:t>-нигростриарлық мезолимбиялық, мезокортикалық жолдарда,әсіресе маңдай бөлігінде,стриатум. Аздаған мөлшерде гиппокамп,мишық,таламус пен гипаталамуста кездеседі.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857232"/>
            <a:ext cx="8229600" cy="4389120"/>
          </a:xfrm>
        </p:spPr>
        <p:txBody>
          <a:bodyPr/>
          <a:lstStyle/>
          <a:p>
            <a:r>
              <a:rPr lang="en-US" dirty="0" smtClean="0"/>
              <a:t>D2-</a:t>
            </a:r>
            <a:r>
              <a:rPr lang="kk-KZ" dirty="0" smtClean="0"/>
              <a:t>стриатум</a:t>
            </a:r>
            <a:r>
              <a:rPr lang="en-US" dirty="0" smtClean="0"/>
              <a:t>,</a:t>
            </a:r>
            <a:r>
              <a:rPr lang="en-US" dirty="0" err="1" smtClean="0"/>
              <a:t>substantia</a:t>
            </a:r>
            <a:r>
              <a:rPr lang="en-US" dirty="0" smtClean="0"/>
              <a:t> </a:t>
            </a:r>
            <a:r>
              <a:rPr lang="en-US" dirty="0" err="1" smtClean="0"/>
              <a:t>nigra,nucleus</a:t>
            </a:r>
            <a:r>
              <a:rPr lang="en-US" dirty="0" smtClean="0"/>
              <a:t> </a:t>
            </a:r>
            <a:r>
              <a:rPr lang="en-US" dirty="0" err="1" smtClean="0"/>
              <a:t>accumbens,corpus</a:t>
            </a:r>
            <a:r>
              <a:rPr lang="en-US" dirty="0" smtClean="0"/>
              <a:t> </a:t>
            </a:r>
            <a:r>
              <a:rPr lang="en-US" dirty="0" err="1" smtClean="0"/>
              <a:t>amygdaloideum</a:t>
            </a:r>
            <a:r>
              <a:rPr lang="kk-KZ" dirty="0" smtClean="0"/>
              <a:t>,гипоталамус,вентральды аймақтың жамылғысы.</a:t>
            </a:r>
          </a:p>
          <a:p>
            <a:r>
              <a:rPr lang="en-US" dirty="0" smtClean="0"/>
              <a:t>D3-</a:t>
            </a:r>
            <a:r>
              <a:rPr lang="kk-KZ" dirty="0" smtClean="0"/>
              <a:t>иіс сезу төмпесі,Калех аралшасы. Аздаған мөлшерде </a:t>
            </a:r>
            <a:r>
              <a:rPr lang="en-US" dirty="0" err="1" smtClean="0"/>
              <a:t>substantia</a:t>
            </a:r>
            <a:r>
              <a:rPr lang="en-US" dirty="0" smtClean="0"/>
              <a:t> </a:t>
            </a:r>
            <a:r>
              <a:rPr lang="en-US" dirty="0" err="1" smtClean="0"/>
              <a:t>nigra</a:t>
            </a:r>
            <a:r>
              <a:rPr lang="kk-KZ" dirty="0" smtClean="0"/>
              <a:t>,вентральды аймақтың жамылғысында және мишықта кездеседі</a:t>
            </a:r>
            <a:endParaRPr lang="ru-RU" dirty="0"/>
          </a:p>
        </p:txBody>
      </p:sp>
      <p:pic>
        <p:nvPicPr>
          <p:cNvPr id="4" name="Picture 2" descr="C:\Users\User\Desktop\imag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86512" y="3929066"/>
            <a:ext cx="2571750" cy="270986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D4-</a:t>
            </a:r>
            <a:r>
              <a:rPr lang="kk-KZ" dirty="0" smtClean="0"/>
              <a:t>үлкен ми сыңарлары,гиппокамп,жолақ дене және бадамша тәрізді денеде кездеседі.</a:t>
            </a:r>
          </a:p>
          <a:p>
            <a:r>
              <a:rPr lang="en-US" dirty="0" smtClean="0"/>
              <a:t>D5-</a:t>
            </a:r>
            <a:r>
              <a:rPr lang="kk-KZ" dirty="0" smtClean="0"/>
              <a:t>гиппокамп,гипоталамус,қара субстанция,тісті қатпар</a:t>
            </a:r>
          </a:p>
          <a:p>
            <a:r>
              <a:rPr lang="kk-KZ" dirty="0" smtClean="0"/>
              <a:t>Дофаминергиялық рецепторлар </a:t>
            </a:r>
            <a:r>
              <a:rPr lang="en-US" dirty="0" smtClean="0"/>
              <a:t>D1,D2,D4-</a:t>
            </a:r>
            <a:r>
              <a:rPr lang="kk-KZ" dirty="0" smtClean="0"/>
              <a:t>торлы қабықта табылған.Сонымен қатар бүйрек,бүйрек үсті безі,симпатикалық ганглий,қан тамырлары, жүрек және АІЖ түзіледі.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1979712" y="908720"/>
            <a:ext cx="4896544" cy="20882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Дофаминергиялық синапстарға әсер ететін заттардың жіктелуі</a:t>
            </a:r>
          </a:p>
        </p:txBody>
      </p:sp>
      <p:cxnSp>
        <p:nvCxnSpPr>
          <p:cNvPr id="6" name="Прямая со стрелкой 5"/>
          <p:cNvCxnSpPr/>
          <p:nvPr/>
        </p:nvCxnSpPr>
        <p:spPr>
          <a:xfrm flipH="1">
            <a:off x="2267744" y="2852936"/>
            <a:ext cx="936104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>
            <a:off x="5796136" y="2852936"/>
            <a:ext cx="792088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Скругленный прямоугольник 8"/>
          <p:cNvSpPr/>
          <p:nvPr/>
        </p:nvSpPr>
        <p:spPr>
          <a:xfrm>
            <a:off x="683568" y="3501008"/>
            <a:ext cx="2808312" cy="10801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Дофаминомиметиктер</a:t>
            </a:r>
            <a:endParaRPr lang="ru-RU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004048" y="3501008"/>
            <a:ext cx="2808312" cy="10801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k-KZ" dirty="0" smtClean="0"/>
              <a:t>Дофаминоблокаторлар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67524"/>
          </a:xfrm>
        </p:spPr>
        <p:txBody>
          <a:bodyPr>
            <a:normAutofit/>
          </a:bodyPr>
          <a:lstStyle/>
          <a:p>
            <a:r>
              <a:rPr lang="kk-KZ" dirty="0" smtClean="0"/>
              <a:t>Дофаминомиметиктер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1. Дофаминнің ізашары- леводопа </a:t>
            </a: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2. Дофаминдік рецепторларды ынталандыратын заттар:</a:t>
            </a: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Бромокриптин, ропинирол</a:t>
            </a: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Добутамин</a:t>
            </a: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Бромокриптин</a:t>
            </a:r>
          </a:p>
          <a:p>
            <a:endParaRPr lang="kk-KZ" dirty="0" smtClean="0"/>
          </a:p>
          <a:p>
            <a:endParaRPr lang="kk-KZ" dirty="0" smtClean="0"/>
          </a:p>
          <a:p>
            <a:endParaRPr lang="kk-KZ" dirty="0" smtClean="0"/>
          </a:p>
        </p:txBody>
      </p:sp>
      <p:pic>
        <p:nvPicPr>
          <p:cNvPr id="3075" name="Picture 3" descr="C:\Users\User\Desktop\Neuropsychologychart-small_r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00760" y="3643314"/>
            <a:ext cx="2786082" cy="29051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dirty="0" smtClean="0"/>
              <a:t>Дофаминоблокаторлар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Галоперидол</a:t>
            </a:r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9218" name="Picture 2" descr="C:\Users\User\Desktop\скачанные файлы (3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4057637"/>
            <a:ext cx="4208196" cy="28003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250</TotalTime>
  <Words>407</Words>
  <Application>Microsoft Office PowerPoint</Application>
  <PresentationFormat>Экран (4:3)</PresentationFormat>
  <Paragraphs>73</Paragraphs>
  <Slides>17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Изящная</vt:lpstr>
      <vt:lpstr>Тақырыбы: Дофаминергиялық синапстан қозудың берілуіне әсер ететін заттар</vt:lpstr>
      <vt:lpstr>Жоспар:</vt:lpstr>
      <vt:lpstr>Слайд 3</vt:lpstr>
      <vt:lpstr>Рецепторлардың локализациясы</vt:lpstr>
      <vt:lpstr>Слайд 5</vt:lpstr>
      <vt:lpstr>Слайд 6</vt:lpstr>
      <vt:lpstr>Слайд 7</vt:lpstr>
      <vt:lpstr>Дофаминомиметиктер</vt:lpstr>
      <vt:lpstr>Дофаминоблокаторлар</vt:lpstr>
      <vt:lpstr>Дофамин</vt:lpstr>
      <vt:lpstr>Слайд 11</vt:lpstr>
      <vt:lpstr>Добутамин </vt:lpstr>
      <vt:lpstr>Бромокриптин </vt:lpstr>
      <vt:lpstr>Галоперидол</vt:lpstr>
      <vt:lpstr>Пайдаланылған әдебиеттер</vt:lpstr>
      <vt:lpstr>Слайд 16</vt:lpstr>
      <vt:lpstr>Слайд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Тақырыбы:Дофаминергиялық синапстан қозудың берілуіне әсер ететін заттар</dc:title>
  <dc:creator>777</dc:creator>
  <cp:lastModifiedBy>Admin</cp:lastModifiedBy>
  <cp:revision>14</cp:revision>
  <dcterms:created xsi:type="dcterms:W3CDTF">2014-12-20T14:03:16Z</dcterms:created>
  <dcterms:modified xsi:type="dcterms:W3CDTF">2022-09-10T04:23:23Z</dcterms:modified>
</cp:coreProperties>
</file>